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91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REPRODUCTIVE SYSTEM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 the </a:t>
            </a:r>
            <a:r>
              <a:rPr lang="en-US" dirty="0" err="1" smtClean="0"/>
              <a:t>str</a:t>
            </a:r>
            <a:r>
              <a:rPr lang="en-US" dirty="0" smtClean="0"/>
              <a:t> of uterus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Walls of uterus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3layers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Outer serous coat- </a:t>
            </a:r>
            <a:r>
              <a:rPr lang="en-US" dirty="0" err="1" smtClean="0"/>
              <a:t>perimetrium</a:t>
            </a:r>
            <a:r>
              <a:rPr lang="en-US" dirty="0" smtClean="0"/>
              <a:t>( made of peritoneum)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Middle muscular coat- </a:t>
            </a:r>
            <a:r>
              <a:rPr lang="en-US" dirty="0" err="1" smtClean="0"/>
              <a:t>myometrium</a:t>
            </a:r>
            <a:r>
              <a:rPr lang="en-US" dirty="0" smtClean="0"/>
              <a:t> ( smooth muscle fibers, during pregnancy thickness increases)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Inner mucous coat- </a:t>
            </a:r>
            <a:r>
              <a:rPr lang="en-US" dirty="0" err="1" smtClean="0"/>
              <a:t>endometrium</a:t>
            </a:r>
            <a:r>
              <a:rPr lang="en-US" dirty="0" smtClean="0"/>
              <a:t> (thickness varies according to the phases of </a:t>
            </a:r>
            <a:r>
              <a:rPr lang="en-US" dirty="0" err="1" smtClean="0"/>
              <a:t>menustral</a:t>
            </a:r>
            <a:r>
              <a:rPr lang="en-US" dirty="0" smtClean="0"/>
              <a:t> cycle. 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Anteverted</a:t>
            </a:r>
            <a:r>
              <a:rPr lang="en-US" dirty="0" smtClean="0"/>
              <a:t> and </a:t>
            </a:r>
            <a:r>
              <a:rPr lang="en-US" dirty="0" err="1" smtClean="0"/>
              <a:t>anteflexed</a:t>
            </a:r>
            <a:r>
              <a:rPr lang="en-US" dirty="0" smtClean="0"/>
              <a:t>  in position.</a:t>
            </a:r>
          </a:p>
          <a:p>
            <a:r>
              <a:rPr lang="en-US" dirty="0" smtClean="0"/>
              <a:t>The long axis of cervix bent forward is called </a:t>
            </a:r>
            <a:r>
              <a:rPr lang="en-US" dirty="0" err="1" smtClean="0"/>
              <a:t>antevertion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body of the uterus bent forward known as </a:t>
            </a:r>
            <a:r>
              <a:rPr lang="en-US" dirty="0" err="1" smtClean="0"/>
              <a:t>anteflexion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When the bladder fills, the uterus is physiologically </a:t>
            </a:r>
            <a:r>
              <a:rPr lang="en-US" dirty="0" err="1" smtClean="0"/>
              <a:t>retroverted</a:t>
            </a:r>
            <a:r>
              <a:rPr lang="en-US" dirty="0" smtClean="0"/>
              <a:t>.</a:t>
            </a:r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Anterior surface or </a:t>
            </a:r>
            <a:r>
              <a:rPr lang="en-US" dirty="0" err="1" smtClean="0"/>
              <a:t>vesical</a:t>
            </a:r>
            <a:r>
              <a:rPr lang="en-US" dirty="0" smtClean="0"/>
              <a:t> surface</a:t>
            </a:r>
          </a:p>
          <a:p>
            <a:r>
              <a:rPr lang="en-US" dirty="0" smtClean="0"/>
              <a:t>The urinary bladder is situated anterior to the uterus.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uterovescical</a:t>
            </a:r>
            <a:r>
              <a:rPr lang="en-US" dirty="0" smtClean="0"/>
              <a:t> pouch of peritoneum separates the </a:t>
            </a:r>
            <a:r>
              <a:rPr lang="en-US" dirty="0" err="1" smtClean="0"/>
              <a:t>fundus</a:t>
            </a:r>
            <a:r>
              <a:rPr lang="en-US" dirty="0" smtClean="0"/>
              <a:t> and body of uterus  from anterior 2/3</a:t>
            </a:r>
            <a:r>
              <a:rPr lang="en-US" baseline="30000" dirty="0" smtClean="0"/>
              <a:t>rd</a:t>
            </a:r>
            <a:r>
              <a:rPr lang="en-US" dirty="0" smtClean="0"/>
              <a:t> of the posterior surface of the bladder.</a:t>
            </a:r>
          </a:p>
          <a:p>
            <a:r>
              <a:rPr lang="en-US" dirty="0" smtClean="0"/>
              <a:t>Supra vaginal part of cervix not covered with peritoneum directly related to the posterior 1/3</a:t>
            </a:r>
            <a:r>
              <a:rPr lang="en-US" baseline="30000" dirty="0" smtClean="0"/>
              <a:t>rd</a:t>
            </a:r>
            <a:r>
              <a:rPr lang="en-US" dirty="0" smtClean="0"/>
              <a:t> of the superior surface of bladder.</a:t>
            </a: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Posterior surface:</a:t>
            </a:r>
          </a:p>
          <a:p>
            <a:r>
              <a:rPr lang="en-US" dirty="0" smtClean="0"/>
              <a:t>Posterior surface of uterus covered by peritoneum.</a:t>
            </a:r>
          </a:p>
          <a:p>
            <a:r>
              <a:rPr lang="en-US" dirty="0" smtClean="0"/>
              <a:t>It is related to retro uterine pouch( pouch of Douglas. </a:t>
            </a: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Lateral boarders </a:t>
            </a:r>
          </a:p>
          <a:p>
            <a:r>
              <a:rPr lang="en-US" dirty="0" smtClean="0"/>
              <a:t>A double fold of peritoneum ( the broad ligament) is attached to the lateral borders.</a:t>
            </a: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Supports to the uterus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Muscular support</a:t>
            </a:r>
          </a:p>
          <a:p>
            <a:r>
              <a:rPr lang="en-US" dirty="0" err="1" smtClean="0"/>
              <a:t>Fibrosmuscular</a:t>
            </a:r>
            <a:r>
              <a:rPr lang="en-US" dirty="0" smtClean="0"/>
              <a:t> ligaments</a:t>
            </a:r>
          </a:p>
          <a:p>
            <a:r>
              <a:rPr lang="en-US" dirty="0" smtClean="0"/>
              <a:t>Peritoneal ligaments </a:t>
            </a: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Arterial supply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Uterine artery- branch of internal iliac artery.</a:t>
            </a:r>
          </a:p>
          <a:p>
            <a:r>
              <a:rPr lang="en-US" dirty="0" smtClean="0"/>
              <a:t>Ovarian artery: branch from abdominal aorta.</a:t>
            </a:r>
          </a:p>
          <a:p>
            <a:pPr>
              <a:buNone/>
            </a:pPr>
            <a:r>
              <a:rPr lang="en-US" dirty="0" smtClean="0"/>
              <a:t>Venous drainage</a:t>
            </a:r>
          </a:p>
          <a:p>
            <a:r>
              <a:rPr lang="en-US" dirty="0" err="1" smtClean="0"/>
              <a:t>Uterine,ovarian</a:t>
            </a:r>
            <a:r>
              <a:rPr lang="en-US" dirty="0" smtClean="0"/>
              <a:t> and vaginal veins drain into internal iliac vein. </a:t>
            </a:r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Applied aspects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Uterine </a:t>
            </a:r>
            <a:r>
              <a:rPr lang="en-US" dirty="0" err="1" smtClean="0"/>
              <a:t>prolapse</a:t>
            </a:r>
            <a:r>
              <a:rPr lang="en-US" dirty="0" smtClean="0"/>
              <a:t>: Unsupported uterus sink inferiorly.</a:t>
            </a:r>
          </a:p>
          <a:p>
            <a:r>
              <a:rPr lang="en-US" dirty="0" smtClean="0"/>
              <a:t>Hysterectomy: removal of uterus to treat tumors of uterus</a:t>
            </a:r>
          </a:p>
          <a:p>
            <a:r>
              <a:rPr lang="en-US" dirty="0" smtClean="0"/>
              <a:t>Caesarian section: abdominal delivery of the baby by </a:t>
            </a:r>
            <a:r>
              <a:rPr lang="en-US" dirty="0" err="1" smtClean="0"/>
              <a:t>laprotomy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Retroverted</a:t>
            </a:r>
            <a:r>
              <a:rPr lang="en-US" dirty="0" smtClean="0"/>
              <a:t> uterus causes </a:t>
            </a:r>
            <a:r>
              <a:rPr lang="en-US" dirty="0" err="1" smtClean="0"/>
              <a:t>dysmenorrhea</a:t>
            </a:r>
            <a:r>
              <a:rPr lang="en-US" smtClean="0"/>
              <a:t>.</a:t>
            </a:r>
            <a:endParaRPr lang="en-IN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Uterine tubes( fallopian tubes)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Uterine tubes are long tortuous tubes, extending from the </a:t>
            </a:r>
            <a:r>
              <a:rPr lang="en-US" dirty="0" err="1" smtClean="0"/>
              <a:t>cornua</a:t>
            </a:r>
            <a:r>
              <a:rPr lang="en-US" dirty="0" smtClean="0"/>
              <a:t> of uterus to the peritoneal cavity.</a:t>
            </a:r>
          </a:p>
          <a:p>
            <a:r>
              <a:rPr lang="en-US" dirty="0" smtClean="0"/>
              <a:t>Length is about 10-12cm</a:t>
            </a:r>
          </a:p>
          <a:p>
            <a:pPr>
              <a:buNone/>
            </a:pPr>
            <a:r>
              <a:rPr lang="en-US" dirty="0" smtClean="0"/>
              <a:t>FUNCTION</a:t>
            </a:r>
          </a:p>
          <a:p>
            <a:r>
              <a:rPr lang="en-US" dirty="0" smtClean="0"/>
              <a:t>They carry </a:t>
            </a:r>
            <a:r>
              <a:rPr lang="en-US" dirty="0" err="1" smtClean="0"/>
              <a:t>oocytes</a:t>
            </a:r>
            <a:r>
              <a:rPr lang="en-US" dirty="0" smtClean="0"/>
              <a:t> from the ovaries to the site of fertilization.</a:t>
            </a:r>
          </a:p>
          <a:p>
            <a:r>
              <a:rPr lang="en-US" dirty="0" smtClean="0"/>
              <a:t>They carry sperm from the uterus to the site of fertilization.</a:t>
            </a:r>
          </a:p>
          <a:p>
            <a:r>
              <a:rPr lang="en-US" dirty="0" smtClean="0"/>
              <a:t>Uterine tube also conveys dividing zygote to the uterine cavity.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the essential feature of life is the power of </a:t>
            </a:r>
            <a:r>
              <a:rPr lang="en-US" dirty="0" smtClean="0"/>
              <a:t>reproduction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reproductive organs of male and female differ structurally and functionally.</a:t>
            </a:r>
          </a:p>
          <a:p>
            <a:r>
              <a:rPr lang="en-US" dirty="0" smtClean="0"/>
              <a:t>The function of male sex organs is to produce spermatozoa and  function of female reproductive system is to produce  ova.</a:t>
            </a:r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parts </a:t>
            </a:r>
          </a:p>
          <a:p>
            <a:r>
              <a:rPr lang="en-US" dirty="0" err="1" smtClean="0"/>
              <a:t>Infundiulum</a:t>
            </a:r>
            <a:endParaRPr lang="en-US" dirty="0" smtClean="0"/>
          </a:p>
          <a:p>
            <a:r>
              <a:rPr lang="en-US" dirty="0" err="1" smtClean="0"/>
              <a:t>Ampulla</a:t>
            </a:r>
            <a:r>
              <a:rPr lang="en-US" dirty="0" smtClean="0"/>
              <a:t> </a:t>
            </a:r>
          </a:p>
          <a:p>
            <a:r>
              <a:rPr lang="en-US" dirty="0" smtClean="0"/>
              <a:t>Isthmus</a:t>
            </a:r>
          </a:p>
          <a:p>
            <a:r>
              <a:rPr lang="en-US" dirty="0" smtClean="0"/>
              <a:t>Uterine(intramural part)</a:t>
            </a:r>
          </a:p>
          <a:p>
            <a:pPr>
              <a:buNone/>
            </a:pPr>
            <a:r>
              <a:rPr lang="en-US" dirty="0" smtClean="0"/>
              <a:t>(write in detail from text;pageno-264)</a:t>
            </a:r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uterine tube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Outer serous coat</a:t>
            </a:r>
          </a:p>
          <a:p>
            <a:r>
              <a:rPr lang="en-US" dirty="0" smtClean="0"/>
              <a:t>Middle muscular coat: It  consists of smooth muscles arranged in outer longitudinal and inner circular layers.</a:t>
            </a:r>
          </a:p>
          <a:p>
            <a:r>
              <a:rPr lang="en-US" dirty="0" smtClean="0"/>
              <a:t>Mucous membrane layer: it shows primary, secondary and tertiary folds. It is lined by simple ciliated columnar cells.</a:t>
            </a:r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supply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Uterine tube is supplied by branches  of uterine and ovarian arteries.</a:t>
            </a:r>
          </a:p>
          <a:p>
            <a:r>
              <a:rPr lang="en-US" dirty="0" smtClean="0"/>
              <a:t>The venous blood is drained into uterine and ovarian veins.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APPLIED ASPECTS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Tubectomy</a:t>
            </a:r>
            <a:r>
              <a:rPr lang="en-US" dirty="0" smtClean="0"/>
              <a:t>: A small segment of the tube is removed  and cut ends are </a:t>
            </a:r>
            <a:r>
              <a:rPr lang="en-US" dirty="0" err="1" smtClean="0"/>
              <a:t>ligated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Salpingitis</a:t>
            </a:r>
            <a:r>
              <a:rPr lang="en-US" dirty="0" smtClean="0"/>
              <a:t>: inflammation of the uterine tube</a:t>
            </a:r>
          </a:p>
          <a:p>
            <a:r>
              <a:rPr lang="en-US" dirty="0" smtClean="0"/>
              <a:t>Tubal pregnancy( </a:t>
            </a:r>
            <a:r>
              <a:rPr lang="en-US" dirty="0" err="1" smtClean="0"/>
              <a:t>ectopicpregnancy</a:t>
            </a:r>
            <a:r>
              <a:rPr lang="en-US" dirty="0" smtClean="0"/>
              <a:t>) : fertilized ovum fail to move to uterus and undergoes development on uterine tube. This may cause rupture of the tube.</a:t>
            </a:r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Ovary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Ovaries are the female gonads, which produce the ova.</a:t>
            </a:r>
          </a:p>
          <a:p>
            <a:r>
              <a:rPr lang="en-US" dirty="0" smtClean="0"/>
              <a:t>Ovaries located in the ovarian </a:t>
            </a:r>
            <a:r>
              <a:rPr lang="en-US" dirty="0" err="1" smtClean="0"/>
              <a:t>fossa</a:t>
            </a:r>
            <a:r>
              <a:rPr lang="en-US" dirty="0" smtClean="0"/>
              <a:t> on the  lateral pelvic wall, but the position of the ovary is variable.</a:t>
            </a:r>
            <a:endParaRPr lang="en-IN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Size and shape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Almond shaped</a:t>
            </a:r>
          </a:p>
          <a:p>
            <a:r>
              <a:rPr lang="en-US" dirty="0" smtClean="0"/>
              <a:t>3cmx1.5cmx1cm</a:t>
            </a:r>
            <a:endParaRPr lang="en-IN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features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ends, two borders, and two surfaces.</a:t>
            </a:r>
          </a:p>
          <a:p>
            <a:r>
              <a:rPr lang="en-US" dirty="0" smtClean="0"/>
              <a:t>Upper end( tubal end): it is arched by uterine tube.- it is connected to the </a:t>
            </a:r>
            <a:r>
              <a:rPr lang="en-US" dirty="0" err="1" smtClean="0"/>
              <a:t>suspensory</a:t>
            </a:r>
            <a:r>
              <a:rPr lang="en-US" dirty="0" smtClean="0"/>
              <a:t> ligament of the ovary through which ovarian vessels enter.</a:t>
            </a:r>
          </a:p>
          <a:p>
            <a:r>
              <a:rPr lang="en-US" dirty="0" smtClean="0"/>
              <a:t>Lower end (uterine end): It is connected with </a:t>
            </a:r>
            <a:r>
              <a:rPr lang="en-US" dirty="0" err="1" smtClean="0"/>
              <a:t>superio</a:t>
            </a:r>
            <a:r>
              <a:rPr lang="en-US" dirty="0" smtClean="0"/>
              <a:t> lateral angle of uterus by  </a:t>
            </a:r>
            <a:r>
              <a:rPr lang="en-US" dirty="0" err="1" smtClean="0"/>
              <a:t>ovarianligament</a:t>
            </a:r>
            <a:r>
              <a:rPr lang="en-US" dirty="0" smtClean="0"/>
              <a:t>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Anterior border: is connected to the posterior layer of broad ligament by a peritoneal fold called </a:t>
            </a:r>
            <a:r>
              <a:rPr lang="en-US" dirty="0" err="1" smtClean="0"/>
              <a:t>mesovarium</a:t>
            </a:r>
            <a:r>
              <a:rPr lang="en-US" dirty="0" smtClean="0"/>
              <a:t>. The ovarian vessels and nerves enter the ovary through it.</a:t>
            </a:r>
          </a:p>
          <a:p>
            <a:r>
              <a:rPr lang="en-US" dirty="0" smtClean="0"/>
              <a:t>Posterior border: is convex and free.</a:t>
            </a:r>
          </a:p>
          <a:p>
            <a:r>
              <a:rPr lang="en-US" dirty="0" smtClean="0"/>
              <a:t>Medial surface is related to uterine tube</a:t>
            </a:r>
          </a:p>
          <a:p>
            <a:r>
              <a:rPr lang="en-US" dirty="0" smtClean="0"/>
              <a:t>Lateral surface rests in ovarian </a:t>
            </a:r>
            <a:r>
              <a:rPr lang="en-US" dirty="0" err="1" smtClean="0"/>
              <a:t>fossa</a:t>
            </a:r>
            <a:r>
              <a:rPr lang="en-US" dirty="0" smtClean="0"/>
              <a:t>.</a:t>
            </a:r>
            <a:endParaRPr lang="en-IN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Histology/microscopic </a:t>
            </a:r>
            <a:r>
              <a:rPr lang="en-US" dirty="0" err="1" smtClean="0"/>
              <a:t>str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ovary has an outer thick cortex  and inner vascular medulla.</a:t>
            </a:r>
          </a:p>
          <a:p>
            <a:r>
              <a:rPr lang="en-US" dirty="0" smtClean="0"/>
              <a:t>At birth, ovarian cortex contains many primary ovarian follicles. Many  of these primary ovarian follicles degenerate during childhood.</a:t>
            </a:r>
          </a:p>
          <a:p>
            <a:r>
              <a:rPr lang="en-US" dirty="0" smtClean="0"/>
              <a:t>After puberty some developing each month as </a:t>
            </a:r>
            <a:r>
              <a:rPr lang="en-US" dirty="0" err="1" smtClean="0"/>
              <a:t>graffian</a:t>
            </a:r>
            <a:r>
              <a:rPr lang="en-US" dirty="0" smtClean="0"/>
              <a:t>  follicles. One usually maturing and rupturing each month.</a:t>
            </a:r>
            <a:endParaRPr lang="en-IN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 </a:t>
            </a:r>
            <a:r>
              <a:rPr lang="en-US" dirty="0" err="1" smtClean="0"/>
              <a:t>graffian</a:t>
            </a:r>
            <a:r>
              <a:rPr lang="en-US" dirty="0" smtClean="0"/>
              <a:t> follicles consists of an outer layer of cells called tunica </a:t>
            </a:r>
            <a:r>
              <a:rPr lang="en-US" dirty="0" err="1" smtClean="0"/>
              <a:t>interna</a:t>
            </a:r>
            <a:r>
              <a:rPr lang="en-US" dirty="0" smtClean="0"/>
              <a:t>, which secrets estrogen.</a:t>
            </a:r>
          </a:p>
          <a:p>
            <a:r>
              <a:rPr lang="en-US" dirty="0" smtClean="0"/>
              <a:t>After ovulation </a:t>
            </a:r>
            <a:r>
              <a:rPr lang="en-US" dirty="0" err="1" smtClean="0"/>
              <a:t>graffian</a:t>
            </a:r>
            <a:r>
              <a:rPr lang="en-US" dirty="0" smtClean="0"/>
              <a:t> follicle is converted into  a mass called corpus </a:t>
            </a:r>
            <a:r>
              <a:rPr lang="en-US" dirty="0" err="1" smtClean="0"/>
              <a:t>luteum</a:t>
            </a:r>
            <a:r>
              <a:rPr lang="en-US" dirty="0" smtClean="0"/>
              <a:t> which secretes progesterone. If pregnancy occurs the corpus </a:t>
            </a:r>
            <a:r>
              <a:rPr lang="en-US" dirty="0" err="1" smtClean="0"/>
              <a:t>luteum</a:t>
            </a:r>
            <a:r>
              <a:rPr lang="en-US" dirty="0" smtClean="0"/>
              <a:t> persist for about 3 </a:t>
            </a:r>
            <a:r>
              <a:rPr lang="en-US" dirty="0" err="1" smtClean="0"/>
              <a:t>months,otherrwise</a:t>
            </a:r>
            <a:r>
              <a:rPr lang="en-US" dirty="0" smtClean="0"/>
              <a:t> it will be </a:t>
            </a:r>
            <a:r>
              <a:rPr lang="en-US" dirty="0" err="1" smtClean="0"/>
              <a:t>convertedd</a:t>
            </a:r>
            <a:r>
              <a:rPr lang="en-US" dirty="0" smtClean="0"/>
              <a:t> into a mass called  corpus </a:t>
            </a:r>
            <a:r>
              <a:rPr lang="en-US" dirty="0" err="1" smtClean="0"/>
              <a:t>albicans</a:t>
            </a:r>
            <a:r>
              <a:rPr lang="en-US" dirty="0" smtClean="0"/>
              <a:t>.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Female organs of reproduction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The female sex organs can be classified as ;</a:t>
            </a:r>
          </a:p>
          <a:p>
            <a:r>
              <a:rPr lang="en-US" dirty="0" smtClean="0"/>
              <a:t>External organs</a:t>
            </a:r>
          </a:p>
          <a:p>
            <a:r>
              <a:rPr lang="en-US" dirty="0" smtClean="0"/>
              <a:t>Internal organs- uterus, ovaries, fallopian tubes, vagina </a:t>
            </a:r>
          </a:p>
          <a:p>
            <a:r>
              <a:rPr lang="en-US" dirty="0" smtClean="0"/>
              <a:t>Secondary organs –breast( mammary glands) </a:t>
            </a:r>
            <a:endParaRPr lang="en-IN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Draw the microscopic structure of ovary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Arterial supply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Ovarian artery from abdominal aorta</a:t>
            </a:r>
          </a:p>
          <a:p>
            <a:r>
              <a:rPr lang="en-US" dirty="0" smtClean="0"/>
              <a:t>Branches from uterine artery</a:t>
            </a:r>
            <a:endParaRPr lang="en-IN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Venous drainage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Ovarian veins drains into IVC on right side, and renal vein on left side.</a:t>
            </a:r>
            <a:endParaRPr lang="en-IN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Vagina(</a:t>
            </a:r>
            <a:r>
              <a:rPr lang="en-US" dirty="0" err="1" smtClean="0"/>
              <a:t>Kolpos</a:t>
            </a:r>
            <a:r>
              <a:rPr lang="en-US" dirty="0" smtClean="0"/>
              <a:t>)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Vagina is a </a:t>
            </a:r>
            <a:r>
              <a:rPr lang="en-US" dirty="0" err="1" smtClean="0"/>
              <a:t>fibromuscuar</a:t>
            </a:r>
            <a:r>
              <a:rPr lang="en-US" dirty="0" smtClean="0"/>
              <a:t> canal forming the female </a:t>
            </a:r>
            <a:r>
              <a:rPr lang="en-US" dirty="0" err="1" smtClean="0"/>
              <a:t>copulatory</a:t>
            </a:r>
            <a:r>
              <a:rPr lang="en-US" dirty="0" smtClean="0"/>
              <a:t> organ.</a:t>
            </a:r>
          </a:p>
          <a:p>
            <a:r>
              <a:rPr lang="en-US" dirty="0" smtClean="0"/>
              <a:t>Extends from the vulva to the uterus</a:t>
            </a:r>
          </a:p>
          <a:p>
            <a:r>
              <a:rPr lang="en-US" dirty="0" smtClean="0"/>
              <a:t>In  virgin the lower end of vagina is partially closed by a thin mucous membrane called hymen.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Wall of vagina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coats</a:t>
            </a:r>
          </a:p>
          <a:p>
            <a:r>
              <a:rPr lang="en-US" dirty="0" smtClean="0"/>
              <a:t>Inner mucous membrane</a:t>
            </a:r>
          </a:p>
          <a:p>
            <a:r>
              <a:rPr lang="en-US" dirty="0" smtClean="0"/>
              <a:t>Middle muscular coat</a:t>
            </a:r>
          </a:p>
          <a:p>
            <a:r>
              <a:rPr lang="en-US" dirty="0" smtClean="0"/>
              <a:t>Outer dense connective tissue.</a:t>
            </a:r>
            <a:endParaRPr lang="en-IN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Vaginal examination(PV)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Structures palpated by vaginal examination are :</a:t>
            </a:r>
          </a:p>
          <a:p>
            <a:r>
              <a:rPr lang="en-US" dirty="0" err="1" smtClean="0"/>
              <a:t>Anteriorly</a:t>
            </a:r>
            <a:r>
              <a:rPr lang="en-US" dirty="0" smtClean="0"/>
              <a:t>: urethra, urinary bladder, pubic </a:t>
            </a:r>
            <a:r>
              <a:rPr lang="en-US" dirty="0" err="1" smtClean="0"/>
              <a:t>symphysis</a:t>
            </a:r>
            <a:endParaRPr lang="en-US" dirty="0" smtClean="0"/>
          </a:p>
          <a:p>
            <a:r>
              <a:rPr lang="en-US" dirty="0" err="1" smtClean="0"/>
              <a:t>Posteriorly</a:t>
            </a:r>
            <a:r>
              <a:rPr lang="en-US" dirty="0" smtClean="0"/>
              <a:t>: rectum, Pouch of Douglas</a:t>
            </a:r>
          </a:p>
          <a:p>
            <a:r>
              <a:rPr lang="en-US" dirty="0" smtClean="0"/>
              <a:t>Laterally : ovary, fallopian tube, lateral pelvic wall, ligaments, </a:t>
            </a:r>
            <a:r>
              <a:rPr lang="en-US" dirty="0" err="1" smtClean="0"/>
              <a:t>ureter</a:t>
            </a:r>
            <a:endParaRPr lang="en-US" dirty="0" smtClean="0"/>
          </a:p>
          <a:p>
            <a:r>
              <a:rPr lang="en-US" dirty="0" smtClean="0"/>
              <a:t>Superiorly: cervix 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vulva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female external genital organs are collectively known as the </a:t>
            </a:r>
            <a:r>
              <a:rPr lang="en-US" dirty="0" smtClean="0">
                <a:solidFill>
                  <a:srgbClr val="FF0000"/>
                </a:solidFill>
              </a:rPr>
              <a:t>vulva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FF0000"/>
                </a:solidFill>
              </a:rPr>
              <a:t>pudendum</a:t>
            </a:r>
            <a:r>
              <a:rPr lang="en-US" dirty="0" smtClean="0"/>
              <a:t>.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 descr="Female External Genitalia&lt;br /&gt;Vulva is the term given to the female external genitalia.&lt;br /&gt;The vulva includes:&lt;br /&gt;Mon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991600" cy="67437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Mons pubis  </a:t>
            </a:r>
            <a:r>
              <a:rPr lang="en-US" dirty="0" smtClean="0"/>
              <a:t>: fat filled subcutaneous area </a:t>
            </a:r>
            <a:r>
              <a:rPr lang="en-US" dirty="0" err="1" smtClean="0"/>
              <a:t>infrond</a:t>
            </a:r>
            <a:r>
              <a:rPr lang="en-US" dirty="0" smtClean="0"/>
              <a:t> of the pubic </a:t>
            </a:r>
            <a:r>
              <a:rPr lang="en-US" dirty="0" err="1" smtClean="0"/>
              <a:t>symphysis</a:t>
            </a:r>
            <a:r>
              <a:rPr lang="en-US" dirty="0" smtClean="0"/>
              <a:t>. It is covered with pubic hair.</a:t>
            </a:r>
          </a:p>
          <a:p>
            <a:r>
              <a:rPr lang="en-US" dirty="0" smtClean="0"/>
              <a:t>Labia </a:t>
            </a:r>
            <a:r>
              <a:rPr lang="en-US" dirty="0" err="1" smtClean="0"/>
              <a:t>majora</a:t>
            </a:r>
            <a:r>
              <a:rPr lang="en-US" dirty="0" smtClean="0"/>
              <a:t>: two thick folds of skin with subcutaneous fat  forming lateral  boundaries of vulva.</a:t>
            </a:r>
          </a:p>
          <a:p>
            <a:r>
              <a:rPr lang="en-US" dirty="0" smtClean="0"/>
              <a:t>Labia </a:t>
            </a:r>
            <a:r>
              <a:rPr lang="en-US" dirty="0" err="1" smtClean="0"/>
              <a:t>minora</a:t>
            </a:r>
            <a:r>
              <a:rPr lang="en-US" dirty="0" smtClean="0"/>
              <a:t>: two thin folds of skin without fat.</a:t>
            </a:r>
          </a:p>
          <a:p>
            <a:r>
              <a:rPr lang="en-US" dirty="0" smtClean="0"/>
              <a:t>Clitoris: it is an erectile organ homologous with the penis. It  is located in the anterior part of vulva.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UTERUS(womb)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Uterus is a thick walled pear shaped , hollow muscular organ situated in the pelvic cavity.</a:t>
            </a:r>
          </a:p>
          <a:p>
            <a:r>
              <a:rPr lang="en-US" dirty="0" smtClean="0"/>
              <a:t>Urinary bladder located in frond and rectum in behind.</a:t>
            </a:r>
          </a:p>
          <a:p>
            <a:r>
              <a:rPr lang="en-US" dirty="0" smtClean="0"/>
              <a:t>It has thick muscular walls and small central cavity.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Dimensions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7-8 cm long</a:t>
            </a:r>
          </a:p>
          <a:p>
            <a:r>
              <a:rPr lang="en-US" dirty="0" smtClean="0"/>
              <a:t>5-7cm wide</a:t>
            </a:r>
          </a:p>
          <a:p>
            <a:r>
              <a:rPr lang="en-US" dirty="0" smtClean="0"/>
              <a:t>2-3 cm thick</a:t>
            </a:r>
          </a:p>
          <a:p>
            <a:r>
              <a:rPr lang="en-US" dirty="0" smtClean="0"/>
              <a:t>30-40gm weight.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parts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FF0000"/>
                </a:solidFill>
              </a:rPr>
              <a:t>Fundus</a:t>
            </a:r>
            <a:r>
              <a:rPr lang="en-US" dirty="0" smtClean="0"/>
              <a:t>: It is the upper portion present above the level of openings of the uterine tubes.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Body: </a:t>
            </a:r>
            <a:r>
              <a:rPr lang="en-US" dirty="0" smtClean="0"/>
              <a:t>between </a:t>
            </a:r>
            <a:r>
              <a:rPr lang="en-US" dirty="0" err="1" smtClean="0"/>
              <a:t>fundus</a:t>
            </a:r>
            <a:r>
              <a:rPr lang="en-US" dirty="0" smtClean="0"/>
              <a:t> and cervix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Cervix : </a:t>
            </a:r>
            <a:r>
              <a:rPr lang="en-US" dirty="0" smtClean="0"/>
              <a:t>it is the lower cylindrical part. It enter to the vagina.</a:t>
            </a:r>
          </a:p>
          <a:p>
            <a:pPr marL="914400" lvl="1" indent="-514350"/>
            <a:r>
              <a:rPr lang="en-US" dirty="0" err="1" smtClean="0"/>
              <a:t>Supravaginal</a:t>
            </a:r>
            <a:r>
              <a:rPr lang="en-US" dirty="0" smtClean="0"/>
              <a:t> part</a:t>
            </a:r>
          </a:p>
          <a:p>
            <a:pPr marL="914400" lvl="1" indent="-514350"/>
            <a:r>
              <a:rPr lang="en-US" dirty="0" smtClean="0"/>
              <a:t>Vaginal part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1130</Words>
  <Application>Microsoft Office PowerPoint</Application>
  <PresentationFormat>On-screen Show (4:3)</PresentationFormat>
  <Paragraphs>135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REPRODUCTIVE SYSTEM</vt:lpstr>
      <vt:lpstr>INTRODUCTION</vt:lpstr>
      <vt:lpstr>Female organs of reproduction </vt:lpstr>
      <vt:lpstr>vulva</vt:lpstr>
      <vt:lpstr>Slide 5</vt:lpstr>
      <vt:lpstr>Slide 6</vt:lpstr>
      <vt:lpstr>UTERUS(womb) </vt:lpstr>
      <vt:lpstr>Dimensions </vt:lpstr>
      <vt:lpstr>Parts </vt:lpstr>
      <vt:lpstr>Draw the str of uterus </vt:lpstr>
      <vt:lpstr>Walls of uterus </vt:lpstr>
      <vt:lpstr>Position </vt:lpstr>
      <vt:lpstr>Relations </vt:lpstr>
      <vt:lpstr>Slide 14</vt:lpstr>
      <vt:lpstr>Slide 15</vt:lpstr>
      <vt:lpstr>Supports to the uterus </vt:lpstr>
      <vt:lpstr>Arterial supply</vt:lpstr>
      <vt:lpstr>Applied aspects</vt:lpstr>
      <vt:lpstr>Uterine tubes( fallopian tubes)</vt:lpstr>
      <vt:lpstr>Parts </vt:lpstr>
      <vt:lpstr>Structure of uterine tube</vt:lpstr>
      <vt:lpstr>Blood supply </vt:lpstr>
      <vt:lpstr>APPLIED ASPECTS </vt:lpstr>
      <vt:lpstr>Ovary </vt:lpstr>
      <vt:lpstr>Size and shape </vt:lpstr>
      <vt:lpstr>External features </vt:lpstr>
      <vt:lpstr>Cont..</vt:lpstr>
      <vt:lpstr>Histology/microscopic str</vt:lpstr>
      <vt:lpstr>Cont…</vt:lpstr>
      <vt:lpstr>Draw the microscopic structure of ovary</vt:lpstr>
      <vt:lpstr>Arterial supply </vt:lpstr>
      <vt:lpstr>Venous drainage </vt:lpstr>
      <vt:lpstr>Vagina(Kolpos) </vt:lpstr>
      <vt:lpstr>Wall of vagina </vt:lpstr>
      <vt:lpstr>Vaginal examination(PV)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REPRODUCTIVE SYSTEM</dc:title>
  <dc:creator>Mypc</dc:creator>
  <cp:lastModifiedBy>Mypc</cp:lastModifiedBy>
  <cp:revision>18</cp:revision>
  <dcterms:created xsi:type="dcterms:W3CDTF">2006-08-16T00:00:00Z</dcterms:created>
  <dcterms:modified xsi:type="dcterms:W3CDTF">2021-06-07T04:19:48Z</dcterms:modified>
</cp:coreProperties>
</file>